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kysight.io/" TargetMode="External"/><Relationship Id="rId7" Type="http://schemas.openxmlformats.org/officeDocument/2006/relationships/hyperlink" Target="http://www.abeheward.com/how-to-read-a-skew-t-graph/" TargetMode="External"/><Relationship Id="rId2" Type="http://schemas.openxmlformats.org/officeDocument/2006/relationships/hyperlink" Target="http://rasp-uk.uk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csoundings.noaa.gov/" TargetMode="External"/><Relationship Id="rId5" Type="http://schemas.openxmlformats.org/officeDocument/2006/relationships/hyperlink" Target="http://www.wetterzentrale.de/en/show_soundings.php?model=gfs" TargetMode="External"/><Relationship Id="rId4" Type="http://schemas.openxmlformats.org/officeDocument/2006/relationships/hyperlink" Target="https://www.weatherchart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692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1043640" y="836640"/>
            <a:ext cx="741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Understanding SkewT plots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1331640" y="5517360"/>
            <a:ext cx="6399720" cy="105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Przemek Marek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LLSC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February 2019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683640" y="0"/>
            <a:ext cx="1510920" cy="4651920"/>
          </a:xfrm>
          <a:custGeom>
            <a:avLst/>
            <a:gdLst/>
            <a:ahLst/>
            <a:cxnLst/>
            <a:rect l="l" t="t" r="r" b="b"/>
            <a:pathLst>
              <a:path w="873528" h="4610100">
                <a:moveTo>
                  <a:pt x="762000" y="4610100"/>
                </a:moveTo>
                <a:cubicBezTo>
                  <a:pt x="719931" y="4441031"/>
                  <a:pt x="677863" y="4271963"/>
                  <a:pt x="657225" y="4143375"/>
                </a:cubicBezTo>
                <a:cubicBezTo>
                  <a:pt x="636588" y="4014788"/>
                  <a:pt x="633413" y="3925887"/>
                  <a:pt x="638175" y="3838575"/>
                </a:cubicBezTo>
                <a:cubicBezTo>
                  <a:pt x="642937" y="3751263"/>
                  <a:pt x="661642" y="3693048"/>
                  <a:pt x="685800" y="3619500"/>
                </a:cubicBezTo>
                <a:cubicBezTo>
                  <a:pt x="709958" y="3545952"/>
                  <a:pt x="680543" y="3529131"/>
                  <a:pt x="783126" y="3397286"/>
                </a:cubicBezTo>
                <a:cubicBezTo>
                  <a:pt x="873528" y="3279406"/>
                  <a:pt x="870785" y="3244936"/>
                  <a:pt x="783127" y="2969234"/>
                </a:cubicBezTo>
                <a:cubicBezTo>
                  <a:pt x="695469" y="2693532"/>
                  <a:pt x="387696" y="2237947"/>
                  <a:pt x="257175" y="1743075"/>
                </a:cubicBezTo>
                <a:cubicBezTo>
                  <a:pt x="126654" y="124820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4"/>
          <p:cNvSpPr/>
          <p:nvPr/>
        </p:nvSpPr>
        <p:spPr>
          <a:xfrm>
            <a:off x="98640" y="0"/>
            <a:ext cx="1358640" cy="4759920"/>
          </a:xfrm>
          <a:custGeom>
            <a:avLst/>
            <a:gdLst/>
            <a:ahLst/>
            <a:cxnLst/>
            <a:rect l="l" t="t" r="r" b="b"/>
            <a:pathLst>
              <a:path w="824658" h="3968496">
                <a:moveTo>
                  <a:pt x="664464" y="3968496"/>
                </a:moveTo>
                <a:cubicBezTo>
                  <a:pt x="725424" y="3783584"/>
                  <a:pt x="796878" y="3589269"/>
                  <a:pt x="810768" y="3444240"/>
                </a:cubicBezTo>
                <a:cubicBezTo>
                  <a:pt x="824658" y="3299211"/>
                  <a:pt x="809250" y="3225999"/>
                  <a:pt x="747803" y="3098320"/>
                </a:cubicBezTo>
                <a:cubicBezTo>
                  <a:pt x="686356" y="2970641"/>
                  <a:pt x="442766" y="2777993"/>
                  <a:pt x="442084" y="2678166"/>
                </a:cubicBezTo>
                <a:cubicBezTo>
                  <a:pt x="441402" y="2578339"/>
                  <a:pt x="772828" y="2629408"/>
                  <a:pt x="743712" y="2499360"/>
                </a:cubicBezTo>
                <a:cubicBezTo>
                  <a:pt x="714596" y="2369312"/>
                  <a:pt x="383170" y="2098162"/>
                  <a:pt x="267388" y="1897879"/>
                </a:cubicBezTo>
                <a:cubicBezTo>
                  <a:pt x="151606" y="1697596"/>
                  <a:pt x="85454" y="1613972"/>
                  <a:pt x="49017" y="1297659"/>
                </a:cubicBezTo>
                <a:cubicBezTo>
                  <a:pt x="12580" y="981346"/>
                  <a:pt x="0" y="85344"/>
                  <a:pt x="48768" y="0"/>
                </a:cubicBezTo>
              </a:path>
            </a:pathLst>
          </a:custGeom>
          <a:noFill/>
          <a:ln w="1908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3D00DE8-E038-49C4-95FE-55817B4D56CC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4"/>
          <p:cNvPicPr/>
          <p:nvPr/>
        </p:nvPicPr>
        <p:blipFill>
          <a:blip r:embed="rId2"/>
          <a:srcRect l="24695" t="62382" r="2157"/>
          <a:stretch/>
        </p:blipFill>
        <p:spPr>
          <a:xfrm>
            <a:off x="356760" y="404640"/>
            <a:ext cx="8534520" cy="439128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9297EB7-BAD1-4E22-AEE2-7140C82A4390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79640" y="4797000"/>
            <a:ext cx="867636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Establish ground temp and extrapolate DP from ground level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Follow up @ 10 deg/km until you hit the ambient temp or DP extrapolated from ground value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Follow further at 6.5 deg/km until you hit the ambient temp.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 flipH="1" flipV="1">
            <a:off x="2842200" y="2851560"/>
            <a:ext cx="57492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4"/>
          <p:cNvSpPr/>
          <p:nvPr/>
        </p:nvSpPr>
        <p:spPr>
          <a:xfrm flipV="1">
            <a:off x="2627640" y="1844640"/>
            <a:ext cx="504000" cy="1728360"/>
          </a:xfrm>
          <a:prstGeom prst="line">
            <a:avLst/>
          </a:prstGeom>
          <a:ln w="19080">
            <a:solidFill>
              <a:srgbClr val="000000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5"/>
          <p:cNvSpPr/>
          <p:nvPr/>
        </p:nvSpPr>
        <p:spPr>
          <a:xfrm flipH="1" flipV="1">
            <a:off x="2698200" y="2419560"/>
            <a:ext cx="142920" cy="43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6"/>
          <p:cNvSpPr/>
          <p:nvPr/>
        </p:nvSpPr>
        <p:spPr>
          <a:xfrm>
            <a:off x="899640" y="2493000"/>
            <a:ext cx="1294920" cy="430920"/>
          </a:xfrm>
          <a:prstGeom prst="cloudCallout">
            <a:avLst>
              <a:gd name="adj1" fmla="val -58639"/>
              <a:gd name="adj2" fmla="val 32870"/>
            </a:avLst>
          </a:prstGeom>
          <a:solidFill>
            <a:srgbClr val="FFFFFF">
              <a:alpha val="84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1463F-0954-4699-97E4-E2E3141DFFF7}"/>
              </a:ext>
            </a:extLst>
          </p:cNvPr>
          <p:cNvSpPr txBox="1"/>
          <p:nvPr/>
        </p:nvSpPr>
        <p:spPr>
          <a:xfrm>
            <a:off x="6739246" y="4156571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Some real life examples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251640" y="1268640"/>
            <a:ext cx="2951280" cy="33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9 April 2016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Tough climb out day on Dungavel, with strong thermals later 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The light stability notch was not enough to stop the OD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Layers of higher cloud – as shown on the LHS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3"/>
          <p:cNvPicPr/>
          <p:nvPr/>
        </p:nvPicPr>
        <p:blipFill>
          <a:blip r:embed="rId2"/>
          <a:stretch/>
        </p:blipFill>
        <p:spPr>
          <a:xfrm>
            <a:off x="3384000" y="1098000"/>
            <a:ext cx="5758920" cy="575892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D249E0F-9461-4C30-AB6E-4863F4D043E1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20881-FDE7-4224-BC34-C4C49E89554C}"/>
              </a:ext>
            </a:extLst>
          </p:cNvPr>
          <p:cNvSpPr txBox="1"/>
          <p:nvPr/>
        </p:nvSpPr>
        <p:spPr>
          <a:xfrm>
            <a:off x="7709697" y="6648141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80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43">
                                            <p:txEl>
                                              <p:pRg st="180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80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43">
                                            <p:txEl>
                                              <p:pRg st="180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80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43">
                                            <p:txEl>
                                              <p:pRg st="180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Some real life examples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251640" y="1268640"/>
            <a:ext cx="29512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14 May 2016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Epic Tinto day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3384000" y="1098000"/>
            <a:ext cx="5758920" cy="5758920"/>
          </a:xfrm>
          <a:prstGeom prst="rect">
            <a:avLst/>
          </a:prstGeom>
          <a:ln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5E54BCC-2B68-46DE-8EE6-D248EB882446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609EE-2095-44BF-9C57-DAF6693DD275}"/>
              </a:ext>
            </a:extLst>
          </p:cNvPr>
          <p:cNvSpPr txBox="1"/>
          <p:nvPr/>
        </p:nvSpPr>
        <p:spPr>
          <a:xfrm>
            <a:off x="7709697" y="6648141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7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4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Some real life examples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251640" y="1268640"/>
            <a:ext cx="295128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26 June 2016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Serious OD all mainland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Brexit vote day...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Picture 2"/>
          <p:cNvPicPr/>
          <p:nvPr/>
        </p:nvPicPr>
        <p:blipFill>
          <a:blip r:embed="rId2"/>
          <a:stretch/>
        </p:blipFill>
        <p:spPr>
          <a:xfrm>
            <a:off x="3384000" y="1098000"/>
            <a:ext cx="5758920" cy="575892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9FCD1-762A-4232-9507-447608522C7E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5EAE5-C308-45B6-88CF-EB594C9F8660}"/>
              </a:ext>
            </a:extLst>
          </p:cNvPr>
          <p:cNvSpPr txBox="1"/>
          <p:nvPr/>
        </p:nvSpPr>
        <p:spPr>
          <a:xfrm>
            <a:off x="7709697" y="6648141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1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51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51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Some real life examples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51640" y="1268640"/>
            <a:ext cx="2951280" cy="50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24 August 2016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Inverted day at Broughton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Tough climbs initially – </a:t>
            </a:r>
            <a:r>
              <a:rPr lang="en-GB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note the temp drop is not exactly 1deg/100m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In reality the air was slightly drier to start with.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Developed into a better but almost totally blue day later on, with persistent stability layer.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3384000" y="1098000"/>
            <a:ext cx="5758920" cy="5758920"/>
          </a:xfrm>
          <a:prstGeom prst="rect">
            <a:avLst/>
          </a:prstGeom>
          <a:ln>
            <a:noFill/>
          </a:ln>
        </p:spPr>
      </p:pic>
      <p:pic>
        <p:nvPicPr>
          <p:cNvPr id="157" name="Picture 3"/>
          <p:cNvPicPr/>
          <p:nvPr/>
        </p:nvPicPr>
        <p:blipFill>
          <a:blip r:embed="rId3"/>
          <a:stretch/>
        </p:blipFill>
        <p:spPr>
          <a:xfrm>
            <a:off x="3384000" y="1098000"/>
            <a:ext cx="5758920" cy="575892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B32717C-3AC9-4A39-9AD1-A3D2F003EBB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14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3EDE9-B4F0-4AA4-A185-E4AFC49F4D46}"/>
              </a:ext>
            </a:extLst>
          </p:cNvPr>
          <p:cNvSpPr txBox="1"/>
          <p:nvPr/>
        </p:nvSpPr>
        <p:spPr>
          <a:xfrm>
            <a:off x="7709697" y="6648141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5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62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55">
                                            <p:txEl>
                                              <p:pRg st="262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62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55">
                                            <p:txEl>
                                              <p:pRg st="262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62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55">
                                            <p:txEl>
                                              <p:pRg st="262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62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55">
                                            <p:txEl>
                                              <p:pRg st="262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Some real life examples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51640" y="1268640"/>
            <a:ext cx="2951280" cy="283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2 October 2016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Nice late season XC in Glencoe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Note Skew T from Aboyne – much lower wind speed.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3384000" y="1098000"/>
            <a:ext cx="5758920" cy="575892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150CE0C-4639-4616-873C-7FB944ABF0B9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9F1BA-6301-4DC7-A824-0F76D52D63D8}"/>
              </a:ext>
            </a:extLst>
          </p:cNvPr>
          <p:cNvSpPr txBox="1"/>
          <p:nvPr/>
        </p:nvSpPr>
        <p:spPr>
          <a:xfrm>
            <a:off x="7709697" y="6648141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60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9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60">
                                            <p:txEl>
                                              <p:pRg st="99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9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60">
                                            <p:txEl>
                                              <p:pRg st="99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Some real life examples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51640" y="1268640"/>
            <a:ext cx="2951280" cy="36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20 November 2011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Magic Schiehallion day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Lifty higher up (just about) but dead and inverted low down in the afternoon.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Clear gravitational flow low into the glen from Rannoch Moor: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3384000" y="1098000"/>
            <a:ext cx="5758920" cy="5758920"/>
          </a:xfrm>
          <a:prstGeom prst="rect">
            <a:avLst/>
          </a:prstGeom>
          <a:ln>
            <a:noFill/>
          </a:ln>
        </p:spPr>
      </p:pic>
      <p:pic>
        <p:nvPicPr>
          <p:cNvPr id="166" name="Picture 3"/>
          <p:cNvPicPr/>
          <p:nvPr/>
        </p:nvPicPr>
        <p:blipFill>
          <a:blip r:embed="rId3"/>
          <a:stretch/>
        </p:blipFill>
        <p:spPr>
          <a:xfrm>
            <a:off x="683640" y="1845000"/>
            <a:ext cx="7923600" cy="400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B09C89C-6308-4B50-B54C-D10A06217D3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B8E37-30F1-405C-95CC-C640BC8AB960}"/>
              </a:ext>
            </a:extLst>
          </p:cNvPr>
          <p:cNvSpPr txBox="1"/>
          <p:nvPr/>
        </p:nvSpPr>
        <p:spPr>
          <a:xfrm>
            <a:off x="7709697" y="6648141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64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8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64">
                                            <p:txEl>
                                              <p:pRg st="184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8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64">
                                            <p:txEl>
                                              <p:pRg st="184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8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64">
                                            <p:txEl>
                                              <p:pRg st="184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More advanced stuff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95640" y="1124640"/>
            <a:ext cx="4463280" cy="59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5 stability categories: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1. Absolute unstable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- ELR drops at &gt;1deg/100m - hence a parcel will actually accelerate while going up.  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2. Unstable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- approx 1deg/100m.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3. Conditionally unstable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- ELR between 0.65 and 1.0 deg/100m.  So unstable only if saturated - thermals are rubbish, but then once the air reaches DP it rises well, so over-develops easily.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4. Stable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– ELR at &lt; 0.65deg/100m.  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5. Absolutely stable: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0 deg/100m or temp increases - inversion.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D696D57-109B-4E54-960A-8DD689E2EAC4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17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2"/>
          <p:cNvPicPr/>
          <p:nvPr/>
        </p:nvPicPr>
        <p:blipFill>
          <a:blip r:embed="rId2"/>
          <a:srcRect l="13132" t="66749" r="43141"/>
          <a:stretch/>
        </p:blipFill>
        <p:spPr>
          <a:xfrm>
            <a:off x="5148000" y="3645000"/>
            <a:ext cx="3466080" cy="2635920"/>
          </a:xfrm>
          <a:prstGeom prst="rect">
            <a:avLst/>
          </a:prstGeom>
          <a:ln>
            <a:noFill/>
          </a:ln>
        </p:spPr>
      </p:pic>
      <p:pic>
        <p:nvPicPr>
          <p:cNvPr id="172" name="Picture 2"/>
          <p:cNvPicPr/>
          <p:nvPr/>
        </p:nvPicPr>
        <p:blipFill>
          <a:blip r:embed="rId3"/>
          <a:srcRect l="40470" t="85241" r="43049" b="6501"/>
          <a:stretch/>
        </p:blipFill>
        <p:spPr>
          <a:xfrm>
            <a:off x="5220000" y="1556640"/>
            <a:ext cx="3308400" cy="1660680"/>
          </a:xfrm>
          <a:prstGeom prst="rect">
            <a:avLst/>
          </a:prstGeom>
          <a:ln>
            <a:noFill/>
          </a:ln>
        </p:spPr>
      </p:pic>
      <p:sp>
        <p:nvSpPr>
          <p:cNvPr id="173" name="CustomShape 4"/>
          <p:cNvSpPr/>
          <p:nvPr/>
        </p:nvSpPr>
        <p:spPr>
          <a:xfrm>
            <a:off x="6948360" y="2205000"/>
            <a:ext cx="983160" cy="366480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1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6084000" y="1593720"/>
            <a:ext cx="983160" cy="826200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2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7020360" y="4077000"/>
            <a:ext cx="983160" cy="538200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4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7"/>
          <p:cNvSpPr/>
          <p:nvPr/>
        </p:nvSpPr>
        <p:spPr>
          <a:xfrm>
            <a:off x="7172640" y="4589640"/>
            <a:ext cx="983160" cy="538200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3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8"/>
          <p:cNvSpPr/>
          <p:nvPr/>
        </p:nvSpPr>
        <p:spPr>
          <a:xfrm>
            <a:off x="7308360" y="5157360"/>
            <a:ext cx="983160" cy="358920"/>
          </a:xfrm>
          <a:prstGeom prst="ellipse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5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9E962-344C-44CA-8978-B3A9F09A01B2}"/>
              </a:ext>
            </a:extLst>
          </p:cNvPr>
          <p:cNvSpPr txBox="1"/>
          <p:nvPr/>
        </p:nvSpPr>
        <p:spPr>
          <a:xfrm>
            <a:off x="7702090" y="6218107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51BFF-E05D-4626-A27C-4F2ADE95B048}"/>
              </a:ext>
            </a:extLst>
          </p:cNvPr>
          <p:cNvSpPr txBox="1"/>
          <p:nvPr/>
        </p:nvSpPr>
        <p:spPr>
          <a:xfrm>
            <a:off x="7702090" y="3173991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73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74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76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175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177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More advanced stuff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95640" y="1052640"/>
            <a:ext cx="838728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CAPE </a:t>
            </a:r>
            <a:r>
              <a:rPr lang="en-GB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(convective available potential energy)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Storm indication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Judging high spreadout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9AA62D6-754E-4985-8453-C63AA577F4BF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18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2"/>
          <a:srcRect l="4351" r="12997"/>
          <a:stretch/>
        </p:blipFill>
        <p:spPr>
          <a:xfrm>
            <a:off x="323640" y="2493000"/>
            <a:ext cx="4103280" cy="3686040"/>
          </a:xfrm>
          <a:prstGeom prst="rect">
            <a:avLst/>
          </a:prstGeom>
          <a:ln>
            <a:noFill/>
          </a:ln>
        </p:spPr>
      </p:pic>
      <p:pic>
        <p:nvPicPr>
          <p:cNvPr id="182" name="Picture 4"/>
          <p:cNvPicPr/>
          <p:nvPr/>
        </p:nvPicPr>
        <p:blipFill>
          <a:blip r:embed="rId3"/>
          <a:srcRect l="5579" r="7943"/>
          <a:stretch/>
        </p:blipFill>
        <p:spPr>
          <a:xfrm>
            <a:off x="4572000" y="2205000"/>
            <a:ext cx="4173120" cy="4149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2F9D27-C821-4D4D-9C46-1566DEBD1ED2}"/>
              </a:ext>
            </a:extLst>
          </p:cNvPr>
          <p:cNvSpPr txBox="1"/>
          <p:nvPr/>
        </p:nvSpPr>
        <p:spPr>
          <a:xfrm>
            <a:off x="1115549" y="6269360"/>
            <a:ext cx="314269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Source: http://thevane.gawker.com/nerdin-it-up-how-to-find-instability-by-hand-on-a-skew-1706378907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2DB16-7DDD-4A94-A680-D5A0A44296BB}"/>
              </a:ext>
            </a:extLst>
          </p:cNvPr>
          <p:cNvSpPr txBox="1"/>
          <p:nvPr/>
        </p:nvSpPr>
        <p:spPr>
          <a:xfrm>
            <a:off x="7125010" y="6269361"/>
            <a:ext cx="1560710" cy="1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Source: http://www.estofex.org/guide/1_2_2.html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More advanced stuff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95640" y="1052640"/>
            <a:ext cx="838728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Overcast – a)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when will it overcast without convection?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	   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b)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&gt; 3 deg C diff between the temp at base and the DP usually 	    protects from overclouding.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	   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c)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Very strong inversion can also lead to spreadout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6C60274-E1A3-41C4-89E9-B9C4A29070F4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19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Picture 2"/>
          <p:cNvPicPr/>
          <p:nvPr/>
        </p:nvPicPr>
        <p:blipFill>
          <a:blip r:embed="rId2"/>
          <a:srcRect t="71750"/>
          <a:stretch/>
        </p:blipFill>
        <p:spPr>
          <a:xfrm>
            <a:off x="107640" y="3975120"/>
            <a:ext cx="8920080" cy="2521440"/>
          </a:xfrm>
          <a:prstGeom prst="rect">
            <a:avLst/>
          </a:prstGeom>
          <a:ln>
            <a:noFill/>
          </a:ln>
        </p:spPr>
      </p:pic>
      <p:sp>
        <p:nvSpPr>
          <p:cNvPr id="187" name="CustomShape 4"/>
          <p:cNvSpPr/>
          <p:nvPr/>
        </p:nvSpPr>
        <p:spPr>
          <a:xfrm flipH="1">
            <a:off x="3634560" y="4653000"/>
            <a:ext cx="286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Line 5"/>
          <p:cNvSpPr/>
          <p:nvPr/>
        </p:nvSpPr>
        <p:spPr>
          <a:xfrm flipV="1">
            <a:off x="3851640" y="4077000"/>
            <a:ext cx="1152360" cy="43200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6"/>
          <p:cNvSpPr/>
          <p:nvPr/>
        </p:nvSpPr>
        <p:spPr>
          <a:xfrm>
            <a:off x="3204000" y="3861000"/>
            <a:ext cx="1078920" cy="574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1268640"/>
            <a:ext cx="8228520" cy="50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Why do we bother with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SkewTs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?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 word on naming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How are they derived?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Reading a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SkewT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diagram...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...and understanding it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Fun time! 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Useful sources 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Overview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E6AE7F8-94B6-41A7-969D-099B3D878C4A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More advanced stuff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395640" y="1052640"/>
            <a:ext cx="8387280" cy="228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Dry air at height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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mid-day crisis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Thermals as energy vents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- higher base → lower cloud top; lower base → higher tops as moist lapse rate is less unstable than dry (i.e. vents energy slower).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A7A1F3E-02D3-4B5E-9227-BB2BAE49F392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/>
          <p:cNvPicPr/>
          <p:nvPr/>
        </p:nvPicPr>
        <p:blipFill>
          <a:blip r:embed="rId2"/>
          <a:srcRect l="31751"/>
          <a:stretch/>
        </p:blipFill>
        <p:spPr>
          <a:xfrm>
            <a:off x="1622880" y="1412640"/>
            <a:ext cx="6260400" cy="452340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1"/>
          <p:cNvSpPr/>
          <p:nvPr/>
        </p:nvSpPr>
        <p:spPr>
          <a:xfrm flipH="1" flipV="1">
            <a:off x="5290560" y="2779560"/>
            <a:ext cx="502920" cy="158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bg1">
                <a:alpha val="20000"/>
              </a:schemeClr>
            </a:solidFill>
            <a:round/>
            <a:tailEnd type="arrow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Base correction in mountains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 flipH="1" flipV="1">
            <a:off x="6370920" y="4723560"/>
            <a:ext cx="1150920" cy="28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4A7EBB"/>
            </a:solidFill>
            <a:round/>
            <a:tailEnd type="triangl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4"/>
          <p:cNvSpPr/>
          <p:nvPr/>
        </p:nvSpPr>
        <p:spPr>
          <a:xfrm rot="16200000">
            <a:off x="5688000" y="4330080"/>
            <a:ext cx="322920" cy="466920"/>
          </a:xfrm>
          <a:prstGeom prst="cube">
            <a:avLst>
              <a:gd name="adj" fmla="val 34921"/>
            </a:avLst>
          </a:prstGeom>
          <a:solidFill>
            <a:srgbClr val="FFFFFF">
              <a:alpha val="40000"/>
            </a:srgbClr>
          </a:solidFill>
          <a:ln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5"/>
          <p:cNvSpPr/>
          <p:nvPr/>
        </p:nvSpPr>
        <p:spPr>
          <a:xfrm rot="16200000">
            <a:off x="5436000" y="3718080"/>
            <a:ext cx="322920" cy="466920"/>
          </a:xfrm>
          <a:prstGeom prst="cube">
            <a:avLst>
              <a:gd name="adj" fmla="val 34921"/>
            </a:avLst>
          </a:prstGeom>
          <a:solidFill>
            <a:srgbClr val="FFFFFF">
              <a:alpha val="27000"/>
            </a:srgbClr>
          </a:solidFill>
          <a:ln>
            <a:solidFill>
              <a:srgbClr val="385D8A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6"/>
          <p:cNvSpPr/>
          <p:nvPr/>
        </p:nvSpPr>
        <p:spPr>
          <a:xfrm rot="16200000">
            <a:off x="5220000" y="2998080"/>
            <a:ext cx="322920" cy="466920"/>
          </a:xfrm>
          <a:prstGeom prst="cube">
            <a:avLst>
              <a:gd name="adj" fmla="val 34921"/>
            </a:avLst>
          </a:prstGeom>
          <a:solidFill>
            <a:srgbClr val="FFFFFF">
              <a:alpha val="19000"/>
            </a:srgbClr>
          </a:solidFill>
          <a:ln>
            <a:solidFill>
              <a:srgbClr val="385D8A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7"/>
          <p:cNvSpPr/>
          <p:nvPr/>
        </p:nvSpPr>
        <p:spPr>
          <a:xfrm rot="16200000">
            <a:off x="5076000" y="2350080"/>
            <a:ext cx="322920" cy="466920"/>
          </a:xfrm>
          <a:prstGeom prst="cube">
            <a:avLst>
              <a:gd name="adj" fmla="val 34921"/>
            </a:avLst>
          </a:prstGeom>
          <a:solidFill>
            <a:srgbClr val="FFFFFF">
              <a:alpha val="19000"/>
            </a:srgbClr>
          </a:solidFill>
          <a:ln>
            <a:solidFill>
              <a:schemeClr val="accent1">
                <a:shade val="50000"/>
                <a:alpha val="27000"/>
              </a:schemeClr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8"/>
          <p:cNvSpPr/>
          <p:nvPr/>
        </p:nvSpPr>
        <p:spPr>
          <a:xfrm>
            <a:off x="4356000" y="1556640"/>
            <a:ext cx="1366920" cy="718920"/>
          </a:xfrm>
          <a:prstGeom prst="cloudCallout">
            <a:avLst>
              <a:gd name="adj1" fmla="val -21390"/>
              <a:gd name="adj2" fmla="val 41336"/>
            </a:avLst>
          </a:prstGeom>
          <a:solidFill>
            <a:srgbClr val="FFFFFF">
              <a:alpha val="8400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9"/>
          <p:cNvSpPr/>
          <p:nvPr/>
        </p:nvSpPr>
        <p:spPr>
          <a:xfrm>
            <a:off x="251640" y="1340640"/>
            <a:ext cx="4031280" cy="630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Air that becomes thermal originates on the deck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It will always cool adiabatically...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...although not really when it moves along the face.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Add 10% of mountain height to base there 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(that’s a very rough rule!)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10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582F325-06B7-410B-AD96-549ABBF6971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21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202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202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202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202">
                                            <p:txEl>
                                              <p:pRg st="21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4000" y="15840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Fun time!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44000" y="936000"/>
            <a:ext cx="2760840" cy="58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Find: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1) What surface temperature would you need for an air parcel to form a cloud?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2) If it would increase enough to form clouds – what would the cloudbase be (ft)?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3) If the temperature is as in the graph, what would DP have to be to start forming clouds?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4) Temperature at cloud base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5) Temperature at the top of the cloud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6) Given the graph shown, if you are in the Highlands, how high do you think the lift will go to? 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6642E42-903E-4AF1-A6BF-23CD1DC15BFB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22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Picture 1"/>
          <p:cNvPicPr/>
          <p:nvPr/>
        </p:nvPicPr>
        <p:blipFill>
          <a:blip r:embed="rId2"/>
          <a:stretch/>
        </p:blipFill>
        <p:spPr>
          <a:xfrm>
            <a:off x="2905560" y="382320"/>
            <a:ext cx="6092280" cy="609228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5ED2FF-4D6B-4CF4-B012-5F50155CEAB3}"/>
              </a:ext>
            </a:extLst>
          </p:cNvPr>
          <p:cNvSpPr txBox="1"/>
          <p:nvPr/>
        </p:nvSpPr>
        <p:spPr>
          <a:xfrm>
            <a:off x="7702090" y="6218107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To sum up: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539640" y="1268640"/>
            <a:ext cx="7991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- know what you’re looking at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- don’t just glance – take your time.  With practice it all becomes pretty easy!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- try to look at a few sources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- do it consistently – it’s just another forceast you need to “get a feel” for.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65377AA-6BED-4AAA-9E80-1E9F8166EF0B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23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Useful sources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79640" y="1052640"/>
            <a:ext cx="8603280" cy="39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RASP </a:t>
            </a:r>
            <a:r>
              <a:rPr lang="en-GB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  <a:hlinkClick r:id="rId2"/>
              </a:rPr>
              <a:t>http://rasp-uk.uk/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SkySight </a:t>
            </a:r>
            <a:r>
              <a:rPr lang="en-GB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  <a:hlinkClick r:id="rId3"/>
              </a:rPr>
              <a:t>https://skysight.io/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SkewT – Android app (may not work for everyone…)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Any chart you can think of - </a:t>
            </a:r>
            <a:r>
              <a:rPr lang="en-GB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  <a:hlinkClick r:id="rId4"/>
              </a:rPr>
              <a:t>https://www.weathercharts.org/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GFS SkewTs - </a:t>
            </a:r>
            <a:r>
              <a:rPr lang="en-GB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  <a:hlinkClick r:id="rId5"/>
              </a:rPr>
              <a:t>http://www.wetterzentrale.de/en/show_soundings.php?model=gfs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NOAA - </a:t>
            </a:r>
            <a:r>
              <a:rPr lang="en-GB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  <a:hlinkClick r:id="rId6"/>
              </a:rPr>
              <a:t>https://rucsoundings.noaa.gov/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SkewT tutorial - </a:t>
            </a:r>
            <a:r>
              <a:rPr lang="en-GB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  <a:hlinkClick r:id="rId7"/>
              </a:rPr>
              <a:t>http://www.abeheward.com/how-to-read-a-skew-t-graph/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B4F0D16-1A29-4877-841C-BD0D4CDEE9AB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24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1124640"/>
            <a:ext cx="8228520" cy="50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Easiest way of looking at convection in the atmosphere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Get idea about wind flow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Predict cloud development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Advanced - plan the pace of the day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 lot more can be drawn from a Skew-T plot – we’ll focus on Scottish PG-type stuff only.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Why do we bother?	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E6856EE-4A7F-4072-A473-C93A79DD15A9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43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143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">
                                            <p:txEl>
                                              <p:pRg st="143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">
                                            <p:txEl>
                                              <p:pRg st="143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A word on naming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67640" y="1412640"/>
            <a:ext cx="8228520" cy="48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SkewT log-P 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– horizontal isobars (height); skewed isotherms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Tephigram 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– non-horizontal, bent isobars; skewed isotherms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en-GB" sz="24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Emagram </a:t>
            </a:r>
            <a:r>
              <a:rPr lang="en-GB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– vertical isotherms, bent adiabats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en-GB" sz="24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Stüve diagram </a:t>
            </a:r>
            <a:r>
              <a:rPr lang="en-GB" sz="24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– vertical isotherms, straight adiabats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All show variation of atmoshperic parameters with height.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SkewT and Tephigram are most useful for us due to high angle between adiabats and isotherms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C512817-277A-4DC3-A33E-8695CA2B136D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How are SkewTs derived?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67640" y="1412640"/>
            <a:ext cx="8228520" cy="48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      Radiosondes    		  Weather models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     (the real deal) 		  (made up stuff)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3"/>
          <p:cNvPicPr/>
          <p:nvPr/>
        </p:nvPicPr>
        <p:blipFill>
          <a:blip r:embed="rId2"/>
          <a:stretch/>
        </p:blipFill>
        <p:spPr>
          <a:xfrm>
            <a:off x="611640" y="2997000"/>
            <a:ext cx="3551400" cy="2663280"/>
          </a:xfrm>
          <a:prstGeom prst="rect">
            <a:avLst/>
          </a:prstGeom>
          <a:ln>
            <a:noFill/>
          </a:ln>
        </p:spPr>
      </p:pic>
      <p:pic>
        <p:nvPicPr>
          <p:cNvPr id="95" name="Picture 4"/>
          <p:cNvPicPr/>
          <p:nvPr/>
        </p:nvPicPr>
        <p:blipFill>
          <a:blip r:embed="rId3"/>
          <a:stretch/>
        </p:blipFill>
        <p:spPr>
          <a:xfrm>
            <a:off x="5220000" y="2925000"/>
            <a:ext cx="2735280" cy="291168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D058A6D-5DD7-4E3F-B6D3-3B73D89AC15C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56EAD-41BF-46CB-A5F0-F7620A8DAFAD}"/>
              </a:ext>
            </a:extLst>
          </p:cNvPr>
          <p:cNvSpPr txBox="1"/>
          <p:nvPr/>
        </p:nvSpPr>
        <p:spPr>
          <a:xfrm>
            <a:off x="3227486" y="5744347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esrl.noaa.gov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/>
          <p:cNvPicPr/>
          <p:nvPr/>
        </p:nvPicPr>
        <p:blipFill>
          <a:blip r:embed="rId2"/>
          <a:stretch/>
        </p:blipFill>
        <p:spPr>
          <a:xfrm>
            <a:off x="2051640" y="1268640"/>
            <a:ext cx="4895640" cy="48956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What are all these lines for?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7452360" y="1628640"/>
            <a:ext cx="1187280" cy="430920"/>
          </a:xfrm>
          <a:prstGeom prst="callout1">
            <a:avLst>
              <a:gd name="adj1" fmla="val 50899"/>
              <a:gd name="adj2" fmla="val -1301"/>
              <a:gd name="adj3" fmla="val 163402"/>
              <a:gd name="adj4" fmla="val -70481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Altitude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7452360" y="5265000"/>
            <a:ext cx="1294920" cy="430920"/>
          </a:xfrm>
          <a:prstGeom prst="callout1">
            <a:avLst>
              <a:gd name="adj1" fmla="val 50899"/>
              <a:gd name="adj2" fmla="val -1301"/>
              <a:gd name="adj3" fmla="val -195588"/>
              <a:gd name="adj4" fmla="val -87703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Wind speed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7272000" y="5976720"/>
            <a:ext cx="1582920" cy="430920"/>
          </a:xfrm>
          <a:prstGeom prst="callout1">
            <a:avLst>
              <a:gd name="adj1" fmla="val 50899"/>
              <a:gd name="adj2" fmla="val -1301"/>
              <a:gd name="adj3" fmla="val -217020"/>
              <a:gd name="adj4" fmla="val -79422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Wind direction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0" y="1700640"/>
            <a:ext cx="1906560" cy="502920"/>
          </a:xfrm>
          <a:prstGeom prst="callout1">
            <a:avLst>
              <a:gd name="adj1" fmla="val 50899"/>
              <a:gd name="adj2" fmla="val 92012"/>
              <a:gd name="adj3" fmla="val 254489"/>
              <a:gd name="adj4" fmla="val 174135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Dew point (DP)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179640" y="2997000"/>
            <a:ext cx="2015280" cy="502920"/>
          </a:xfrm>
          <a:prstGeom prst="callout1">
            <a:avLst>
              <a:gd name="adj1" fmla="val 44010"/>
              <a:gd name="adj2" fmla="val 96199"/>
              <a:gd name="adj3" fmla="val 256785"/>
              <a:gd name="adj4" fmla="val 208348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Temperature curve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A978F79-369E-470D-9F86-3CAC6BFBE1D2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8"/>
          <p:cNvSpPr/>
          <p:nvPr/>
        </p:nvSpPr>
        <p:spPr>
          <a:xfrm>
            <a:off x="3268800" y="6044760"/>
            <a:ext cx="2103840" cy="430920"/>
          </a:xfrm>
          <a:prstGeom prst="callout1">
            <a:avLst>
              <a:gd name="adj1" fmla="val 42680"/>
              <a:gd name="adj2" fmla="val 92758"/>
              <a:gd name="adj3" fmla="val -45589"/>
              <a:gd name="adj4" fmla="val 146856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1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Wind speed scale (it changes!)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E1B21-D2C4-4FB1-B289-4FE1B23ABCE8}"/>
              </a:ext>
            </a:extLst>
          </p:cNvPr>
          <p:cNvSpPr txBox="1"/>
          <p:nvPr/>
        </p:nvSpPr>
        <p:spPr>
          <a:xfrm>
            <a:off x="5895868" y="6420376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4"/>
          <p:cNvPicPr/>
          <p:nvPr/>
        </p:nvPicPr>
        <p:blipFill>
          <a:blip r:embed="rId2"/>
          <a:stretch/>
        </p:blipFill>
        <p:spPr>
          <a:xfrm>
            <a:off x="2051640" y="1268640"/>
            <a:ext cx="4895640" cy="489564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What are all these lines for?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7092360" y="2997000"/>
            <a:ext cx="1150920" cy="430920"/>
          </a:xfrm>
          <a:prstGeom prst="callout1">
            <a:avLst>
              <a:gd name="adj1" fmla="val 50899"/>
              <a:gd name="adj2" fmla="val -1301"/>
              <a:gd name="adj3" fmla="val 85800"/>
              <a:gd name="adj4" fmla="val -169878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Isotherm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11640" y="1700640"/>
            <a:ext cx="1294920" cy="502920"/>
          </a:xfrm>
          <a:prstGeom prst="callout1">
            <a:avLst>
              <a:gd name="adj1" fmla="val 50899"/>
              <a:gd name="adj2" fmla="val 101748"/>
              <a:gd name="adj3" fmla="val 124480"/>
              <a:gd name="adj4" fmla="val 196296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Dry adiabat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7020360" y="2277000"/>
            <a:ext cx="1582920" cy="502920"/>
          </a:xfrm>
          <a:prstGeom prst="callout1">
            <a:avLst>
              <a:gd name="adj1" fmla="val 57616"/>
              <a:gd name="adj2" fmla="val -2889"/>
              <a:gd name="adj3" fmla="val 8861"/>
              <a:gd name="adj4" fmla="val -171166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Moist adiabat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2880360" y="1645920"/>
            <a:ext cx="2612520" cy="4144320"/>
          </a:xfrm>
          <a:custGeom>
            <a:avLst/>
            <a:gdLst/>
            <a:ahLst/>
            <a:cxnLst/>
            <a:rect l="l" t="t" r="r" b="b"/>
            <a:pathLst>
              <a:path w="2613660" h="4145280">
                <a:moveTo>
                  <a:pt x="2613660" y="4145280"/>
                </a:moveTo>
                <a:cubicBezTo>
                  <a:pt x="2345055" y="3824605"/>
                  <a:pt x="2076450" y="3503930"/>
                  <a:pt x="1805940" y="3139440"/>
                </a:cubicBezTo>
                <a:cubicBezTo>
                  <a:pt x="1535430" y="2774950"/>
                  <a:pt x="1207770" y="2301240"/>
                  <a:pt x="990600" y="1958340"/>
                </a:cubicBezTo>
                <a:cubicBezTo>
                  <a:pt x="773430" y="1615440"/>
                  <a:pt x="668020" y="1408430"/>
                  <a:pt x="502920" y="1082040"/>
                </a:cubicBezTo>
                <a:cubicBezTo>
                  <a:pt x="337820" y="7556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8440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6"/>
          <p:cNvSpPr/>
          <p:nvPr/>
        </p:nvSpPr>
        <p:spPr>
          <a:xfrm>
            <a:off x="3893760" y="1630800"/>
            <a:ext cx="1027800" cy="4167000"/>
          </a:xfrm>
          <a:custGeom>
            <a:avLst/>
            <a:gdLst/>
            <a:ahLst/>
            <a:cxnLst/>
            <a:rect l="l" t="t" r="r" b="b"/>
            <a:pathLst>
              <a:path w="1028700" h="4168140">
                <a:moveTo>
                  <a:pt x="1028700" y="4168140"/>
                </a:moveTo>
                <a:cubicBezTo>
                  <a:pt x="1019810" y="3997325"/>
                  <a:pt x="1010920" y="3826510"/>
                  <a:pt x="982980" y="3558540"/>
                </a:cubicBezTo>
                <a:cubicBezTo>
                  <a:pt x="955040" y="3290570"/>
                  <a:pt x="910590" y="2860040"/>
                  <a:pt x="861060" y="2560320"/>
                </a:cubicBezTo>
                <a:cubicBezTo>
                  <a:pt x="811530" y="2260600"/>
                  <a:pt x="787400" y="2089150"/>
                  <a:pt x="685800" y="1760220"/>
                </a:cubicBezTo>
                <a:cubicBezTo>
                  <a:pt x="584200" y="1431290"/>
                  <a:pt x="365760" y="880110"/>
                  <a:pt x="251460" y="586740"/>
                </a:cubicBezTo>
                <a:cubicBezTo>
                  <a:pt x="137160" y="29337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844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Line 7"/>
          <p:cNvSpPr/>
          <p:nvPr/>
        </p:nvSpPr>
        <p:spPr>
          <a:xfrm flipV="1">
            <a:off x="3923640" y="2537280"/>
            <a:ext cx="1661760" cy="326772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19" name="CustomShape 8"/>
          <p:cNvSpPr/>
          <p:nvPr/>
        </p:nvSpPr>
        <p:spPr>
          <a:xfrm>
            <a:off x="3840480" y="2811960"/>
            <a:ext cx="867600" cy="2848680"/>
          </a:xfrm>
          <a:custGeom>
            <a:avLst/>
            <a:gdLst/>
            <a:ahLst/>
            <a:cxnLst/>
            <a:rect l="l" t="t" r="r" b="b"/>
            <a:pathLst>
              <a:path w="868680" h="2849880">
                <a:moveTo>
                  <a:pt x="0" y="2849880"/>
                </a:moveTo>
                <a:cubicBezTo>
                  <a:pt x="118745" y="2479675"/>
                  <a:pt x="237490" y="2109470"/>
                  <a:pt x="350520" y="1752600"/>
                </a:cubicBezTo>
                <a:cubicBezTo>
                  <a:pt x="463550" y="1395730"/>
                  <a:pt x="591820" y="1000760"/>
                  <a:pt x="678180" y="708660"/>
                </a:cubicBezTo>
                <a:cubicBezTo>
                  <a:pt x="764540" y="416560"/>
                  <a:pt x="816610" y="208280"/>
                  <a:pt x="868680" y="0"/>
                </a:cubicBezTo>
              </a:path>
            </a:pathLst>
          </a:custGeom>
          <a:noFill/>
          <a:ln w="19080">
            <a:solidFill>
              <a:srgbClr val="0070C0"/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9"/>
          <p:cNvSpPr/>
          <p:nvPr/>
        </p:nvSpPr>
        <p:spPr>
          <a:xfrm>
            <a:off x="467640" y="3789000"/>
            <a:ext cx="1294920" cy="502920"/>
          </a:xfrm>
          <a:prstGeom prst="callout1">
            <a:avLst>
              <a:gd name="adj1" fmla="val 50899"/>
              <a:gd name="adj2" fmla="val 101748"/>
              <a:gd name="adj3" fmla="val 178903"/>
              <a:gd name="adj4" fmla="val 280953"/>
            </a:avLst>
          </a:prstGeom>
          <a:noFill/>
          <a:ln>
            <a:solidFill>
              <a:schemeClr val="bg1">
                <a:lumMod val="65000"/>
              </a:schemeClr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Isohume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10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58D7E35-BCB7-46F9-A4A2-ED7D5C7B73F2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427B2-809B-4385-ABEF-499BC76ECD9D}"/>
              </a:ext>
            </a:extLst>
          </p:cNvPr>
          <p:cNvSpPr txBox="1"/>
          <p:nvPr/>
        </p:nvSpPr>
        <p:spPr>
          <a:xfrm>
            <a:off x="5895868" y="6420376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/>
          <p:nvPr/>
        </p:nvPicPr>
        <p:blipFill>
          <a:blip r:embed="rId2"/>
          <a:srcRect l="31751"/>
          <a:stretch/>
        </p:blipFill>
        <p:spPr>
          <a:xfrm>
            <a:off x="1622880" y="1412640"/>
            <a:ext cx="6260400" cy="4523400"/>
          </a:xfrm>
          <a:prstGeom prst="rect">
            <a:avLst/>
          </a:prstGeom>
          <a:ln w="9360">
            <a:noFill/>
          </a:ln>
        </p:spPr>
      </p:pic>
      <p:sp>
        <p:nvSpPr>
          <p:cNvPr id="123" name="CustomShape 1"/>
          <p:cNvSpPr/>
          <p:nvPr/>
        </p:nvSpPr>
        <p:spPr>
          <a:xfrm flipH="1" flipV="1">
            <a:off x="5290560" y="2779560"/>
            <a:ext cx="502920" cy="158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bg1">
                <a:alpha val="20000"/>
              </a:schemeClr>
            </a:solidFill>
            <a:round/>
            <a:tailEnd type="arrow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457200" y="274680"/>
            <a:ext cx="822852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Md BT"/>
                <a:ea typeface="DejaVu Sans"/>
              </a:rPr>
              <a:t>So... how do I use it?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 flipH="1" flipV="1">
            <a:off x="6370920" y="4723560"/>
            <a:ext cx="1150920" cy="28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4A7EBB"/>
            </a:solidFill>
            <a:round/>
            <a:tailEnd type="triangl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 rot="16200000">
            <a:off x="5688000" y="4330080"/>
            <a:ext cx="322920" cy="466920"/>
          </a:xfrm>
          <a:prstGeom prst="cube">
            <a:avLst>
              <a:gd name="adj" fmla="val 34921"/>
            </a:avLst>
          </a:prstGeom>
          <a:solidFill>
            <a:srgbClr val="FFFFFF">
              <a:alpha val="40000"/>
            </a:srgbClr>
          </a:solidFill>
          <a:ln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5"/>
          <p:cNvSpPr/>
          <p:nvPr/>
        </p:nvSpPr>
        <p:spPr>
          <a:xfrm rot="16200000">
            <a:off x="5436000" y="3718080"/>
            <a:ext cx="322920" cy="466920"/>
          </a:xfrm>
          <a:prstGeom prst="cube">
            <a:avLst>
              <a:gd name="adj" fmla="val 34921"/>
            </a:avLst>
          </a:prstGeom>
          <a:solidFill>
            <a:srgbClr val="FFFFFF">
              <a:alpha val="27000"/>
            </a:srgbClr>
          </a:solidFill>
          <a:ln>
            <a:solidFill>
              <a:srgbClr val="385D8A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6"/>
          <p:cNvSpPr/>
          <p:nvPr/>
        </p:nvSpPr>
        <p:spPr>
          <a:xfrm rot="16200000">
            <a:off x="5220000" y="2998080"/>
            <a:ext cx="322920" cy="466920"/>
          </a:xfrm>
          <a:prstGeom prst="cube">
            <a:avLst>
              <a:gd name="adj" fmla="val 34921"/>
            </a:avLst>
          </a:prstGeom>
          <a:solidFill>
            <a:srgbClr val="FFFFFF">
              <a:alpha val="19000"/>
            </a:srgbClr>
          </a:solidFill>
          <a:ln>
            <a:solidFill>
              <a:srgbClr val="385D8A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7"/>
          <p:cNvSpPr/>
          <p:nvPr/>
        </p:nvSpPr>
        <p:spPr>
          <a:xfrm rot="16200000">
            <a:off x="5076000" y="2350080"/>
            <a:ext cx="322920" cy="466920"/>
          </a:xfrm>
          <a:prstGeom prst="cube">
            <a:avLst>
              <a:gd name="adj" fmla="val 34921"/>
            </a:avLst>
          </a:prstGeom>
          <a:solidFill>
            <a:srgbClr val="FFFFFF">
              <a:alpha val="19000"/>
            </a:srgbClr>
          </a:solidFill>
          <a:ln>
            <a:solidFill>
              <a:schemeClr val="accent1">
                <a:shade val="50000"/>
                <a:alpha val="27000"/>
              </a:schemeClr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>
            <a:off x="4356000" y="1556640"/>
            <a:ext cx="1366920" cy="718920"/>
          </a:xfrm>
          <a:prstGeom prst="cloudCallout">
            <a:avLst>
              <a:gd name="adj1" fmla="val -21390"/>
              <a:gd name="adj2" fmla="val 41336"/>
            </a:avLst>
          </a:prstGeom>
          <a:solidFill>
            <a:srgbClr val="FFFFFF">
              <a:alpha val="8400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>
            <a:off x="251640" y="1340640"/>
            <a:ext cx="4031280" cy="5209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Take home: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Air that becomes thermal originates on the deck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It will cool </a:t>
            </a:r>
            <a:r>
              <a:rPr lang="en-GB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adiabatically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utura Bk BT"/>
                <a:ea typeface="DejaVu Sans"/>
              </a:rPr>
              <a:t>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10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5A88714-9746-473D-8618-0BF881A4A86D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131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131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131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4"/>
          <p:cNvPicPr/>
          <p:nvPr/>
        </p:nvPicPr>
        <p:blipFill>
          <a:blip r:embed="rId2"/>
          <a:stretch/>
        </p:blipFill>
        <p:spPr>
          <a:xfrm>
            <a:off x="1619640" y="260640"/>
            <a:ext cx="6119640" cy="611964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0577FFE-DDC4-4B03-A361-9B41EFCB3221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620D4-A195-42C3-923F-306EADE67C27}"/>
              </a:ext>
            </a:extLst>
          </p:cNvPr>
          <p:cNvSpPr txBox="1"/>
          <p:nvPr/>
        </p:nvSpPr>
        <p:spPr>
          <a:xfrm>
            <a:off x="5895868" y="6420376"/>
            <a:ext cx="976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Source: rasp-uk.uk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967</Words>
  <Application>Microsoft Office PowerPoint</Application>
  <PresentationFormat>On-screen Show (4:3)</PresentationFormat>
  <Paragraphs>230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DejaVu Sans</vt:lpstr>
      <vt:lpstr>Futura Bk BT</vt:lpstr>
      <vt:lpstr>Futura Md BT</vt:lpstr>
      <vt:lpstr>StarSymbol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Przemek Marek</dc:creator>
  <dc:description/>
  <cp:lastModifiedBy>Przemek Marek</cp:lastModifiedBy>
  <cp:revision>52</cp:revision>
  <dcterms:created xsi:type="dcterms:W3CDTF">2017-02-10T00:03:43Z</dcterms:created>
  <dcterms:modified xsi:type="dcterms:W3CDTF">2019-02-06T13:02:52Z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